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3" r:id="rId4"/>
    <p:sldId id="299" r:id="rId5"/>
    <p:sldId id="271" r:id="rId6"/>
    <p:sldId id="265" r:id="rId7"/>
    <p:sldId id="272" r:id="rId8"/>
    <p:sldId id="273" r:id="rId9"/>
    <p:sldId id="274" r:id="rId10"/>
    <p:sldId id="275" r:id="rId11"/>
    <p:sldId id="276" r:id="rId12"/>
    <p:sldId id="303" r:id="rId13"/>
    <p:sldId id="304" r:id="rId14"/>
    <p:sldId id="302" r:id="rId15"/>
    <p:sldId id="300" r:id="rId16"/>
    <p:sldId id="301" r:id="rId17"/>
    <p:sldId id="293" r:id="rId18"/>
    <p:sldId id="264" r:id="rId19"/>
    <p:sldId id="286" r:id="rId20"/>
    <p:sldId id="294" r:id="rId21"/>
    <p:sldId id="295" r:id="rId22"/>
    <p:sldId id="287" r:id="rId23"/>
    <p:sldId id="296" r:id="rId24"/>
    <p:sldId id="297" r:id="rId25"/>
    <p:sldId id="298" r:id="rId26"/>
    <p:sldId id="307" r:id="rId27"/>
    <p:sldId id="269" r:id="rId28"/>
    <p:sldId id="270" r:id="rId29"/>
  </p:sldIdLst>
  <p:sldSz cx="12192000" cy="6858000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bold r:id="rId35"/>
      <p:boldItalic r:id="rId36"/>
    </p:embeddedFont>
    <p:embeddedFont>
      <p:font typeface="Noto Sans" panose="020B050204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EbbxzxsqW0O+0HO5+qkaeoFbE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ED4"/>
    <a:srgbClr val="644F47"/>
    <a:srgbClr val="6D6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a Berenice Diaz Cortes" userId="bdc5e111-c3d6-48e3-89e0-eb2473eb73e3" providerId="ADAL" clId="{78D36386-F686-466B-AA4D-0A879D04E709}"/>
    <pc:docChg chg="custSel delSld modSld">
      <pc:chgData name="Gabriela Berenice Diaz Cortes" userId="bdc5e111-c3d6-48e3-89e0-eb2473eb73e3" providerId="ADAL" clId="{78D36386-F686-466B-AA4D-0A879D04E709}" dt="2025-05-15T18:25:09.994" v="33" actId="20577"/>
      <pc:docMkLst>
        <pc:docMk/>
      </pc:docMkLst>
      <pc:sldChg chg="del">
        <pc:chgData name="Gabriela Berenice Diaz Cortes" userId="bdc5e111-c3d6-48e3-89e0-eb2473eb73e3" providerId="ADAL" clId="{78D36386-F686-466B-AA4D-0A879D04E709}" dt="2025-05-15T18:24:42.157" v="2" actId="47"/>
        <pc:sldMkLst>
          <pc:docMk/>
          <pc:sldMk cId="0" sldId="261"/>
        </pc:sldMkLst>
      </pc:sldChg>
      <pc:sldChg chg="modSp mod">
        <pc:chgData name="Gabriela Berenice Diaz Cortes" userId="bdc5e111-c3d6-48e3-89e0-eb2473eb73e3" providerId="ADAL" clId="{78D36386-F686-466B-AA4D-0A879D04E709}" dt="2025-05-15T18:24:50.032" v="19" actId="20577"/>
        <pc:sldMkLst>
          <pc:docMk/>
          <pc:sldMk cId="0" sldId="263"/>
        </pc:sldMkLst>
        <pc:spChg chg="mod">
          <ac:chgData name="Gabriela Berenice Diaz Cortes" userId="bdc5e111-c3d6-48e3-89e0-eb2473eb73e3" providerId="ADAL" clId="{78D36386-F686-466B-AA4D-0A879D04E709}" dt="2025-05-15T18:24:50.032" v="19" actId="20577"/>
          <ac:spMkLst>
            <pc:docMk/>
            <pc:sldMk cId="0" sldId="263"/>
            <ac:spMk id="125" creationId="{00000000-0000-0000-0000-000000000000}"/>
          </ac:spMkLst>
        </pc:spChg>
      </pc:sldChg>
      <pc:sldChg chg="del">
        <pc:chgData name="Gabriela Berenice Diaz Cortes" userId="bdc5e111-c3d6-48e3-89e0-eb2473eb73e3" providerId="ADAL" clId="{78D36386-F686-466B-AA4D-0A879D04E709}" dt="2025-05-15T18:24:40.905" v="0" actId="47"/>
        <pc:sldMkLst>
          <pc:docMk/>
          <pc:sldMk cId="2577085221" sldId="290"/>
        </pc:sldMkLst>
      </pc:sldChg>
      <pc:sldChg chg="del">
        <pc:chgData name="Gabriela Berenice Diaz Cortes" userId="bdc5e111-c3d6-48e3-89e0-eb2473eb73e3" providerId="ADAL" clId="{78D36386-F686-466B-AA4D-0A879D04E709}" dt="2025-05-15T18:24:41.524" v="1" actId="47"/>
        <pc:sldMkLst>
          <pc:docMk/>
          <pc:sldMk cId="1355877498" sldId="291"/>
        </pc:sldMkLst>
      </pc:sldChg>
      <pc:sldChg chg="modSp mod">
        <pc:chgData name="Gabriela Berenice Diaz Cortes" userId="bdc5e111-c3d6-48e3-89e0-eb2473eb73e3" providerId="ADAL" clId="{78D36386-F686-466B-AA4D-0A879D04E709}" dt="2025-05-15T18:25:09.994" v="33" actId="20577"/>
        <pc:sldMkLst>
          <pc:docMk/>
          <pc:sldMk cId="2972716303" sldId="299"/>
        </pc:sldMkLst>
        <pc:spChg chg="mod">
          <ac:chgData name="Gabriela Berenice Diaz Cortes" userId="bdc5e111-c3d6-48e3-89e0-eb2473eb73e3" providerId="ADAL" clId="{78D36386-F686-466B-AA4D-0A879D04E709}" dt="2025-05-15T18:25:09.994" v="33" actId="20577"/>
          <ac:spMkLst>
            <pc:docMk/>
            <pc:sldMk cId="2972716303" sldId="299"/>
            <ac:spMk id="125" creationId="{4A0F48C5-6838-25D0-A5E1-7B00929AB302}"/>
          </ac:spMkLst>
        </pc:spChg>
      </pc:sldChg>
      <pc:sldMasterChg chg="delSldLayout">
        <pc:chgData name="Gabriela Berenice Diaz Cortes" userId="bdc5e111-c3d6-48e3-89e0-eb2473eb73e3" providerId="ADAL" clId="{78D36386-F686-466B-AA4D-0A879D04E709}" dt="2025-05-15T18:24:41.524" v="1" actId="47"/>
        <pc:sldMasterMkLst>
          <pc:docMk/>
          <pc:sldMasterMk cId="0" sldId="2147483648"/>
        </pc:sldMasterMkLst>
        <pc:sldLayoutChg chg="del">
          <pc:chgData name="Gabriela Berenice Diaz Cortes" userId="bdc5e111-c3d6-48e3-89e0-eb2473eb73e3" providerId="ADAL" clId="{78D36386-F686-466B-AA4D-0A879D04E709}" dt="2025-05-15T18:24:41.524" v="1" actId="47"/>
          <pc:sldLayoutMkLst>
            <pc:docMk/>
            <pc:sldMasterMk cId="0" sldId="2147483648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5A5FD98B-6DC8-6B31-DCEA-B3D88DC4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>
            <a:extLst>
              <a:ext uri="{FF2B5EF4-FFF2-40B4-BE49-F238E27FC236}">
                <a16:creationId xmlns:a16="http://schemas.microsoft.com/office/drawing/2014/main" id="{84105F4C-7291-47BF-8F81-35107CA843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>
            <a:extLst>
              <a:ext uri="{FF2B5EF4-FFF2-40B4-BE49-F238E27FC236}">
                <a16:creationId xmlns:a16="http://schemas.microsoft.com/office/drawing/2014/main" id="{D482E228-02EE-CD09-DC88-382FE65AAE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56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F31499F3-71FE-C7D8-13E8-639C56EA0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>
            <a:extLst>
              <a:ext uri="{FF2B5EF4-FFF2-40B4-BE49-F238E27FC236}">
                <a16:creationId xmlns:a16="http://schemas.microsoft.com/office/drawing/2014/main" id="{25A0C0CF-4F30-191A-4197-C0A6B2F08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>
            <a:extLst>
              <a:ext uri="{FF2B5EF4-FFF2-40B4-BE49-F238E27FC236}">
                <a16:creationId xmlns:a16="http://schemas.microsoft.com/office/drawing/2014/main" id="{A63AFE6C-4285-ECFE-410F-C5C45A6198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781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D32F556F-0F25-8377-61FF-17D2322DE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>
            <a:extLst>
              <a:ext uri="{FF2B5EF4-FFF2-40B4-BE49-F238E27FC236}">
                <a16:creationId xmlns:a16="http://schemas.microsoft.com/office/drawing/2014/main" id="{76360EC8-1084-ED89-D0B8-27EEEB28A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>
            <a:extLst>
              <a:ext uri="{FF2B5EF4-FFF2-40B4-BE49-F238E27FC236}">
                <a16:creationId xmlns:a16="http://schemas.microsoft.com/office/drawing/2014/main" id="{9CA57800-514D-F1A8-C520-7EBEAE079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20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B63C8353-BB96-9499-BD4F-9DF53CDB6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>
            <a:extLst>
              <a:ext uri="{FF2B5EF4-FFF2-40B4-BE49-F238E27FC236}">
                <a16:creationId xmlns:a16="http://schemas.microsoft.com/office/drawing/2014/main" id="{E38C05BD-2242-7F44-DE57-69CA3EE48E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>
            <a:extLst>
              <a:ext uri="{FF2B5EF4-FFF2-40B4-BE49-F238E27FC236}">
                <a16:creationId xmlns:a16="http://schemas.microsoft.com/office/drawing/2014/main" id="{B0793092-6AA2-18D9-BCDE-0BC274327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438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EF287875-D78F-8950-E9F0-98CDDE66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>
            <a:extLst>
              <a:ext uri="{FF2B5EF4-FFF2-40B4-BE49-F238E27FC236}">
                <a16:creationId xmlns:a16="http://schemas.microsoft.com/office/drawing/2014/main" id="{C532325B-2EA1-B676-DE22-DF76B3583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>
            <a:extLst>
              <a:ext uri="{FF2B5EF4-FFF2-40B4-BE49-F238E27FC236}">
                <a16:creationId xmlns:a16="http://schemas.microsoft.com/office/drawing/2014/main" id="{A86FA7F2-84EB-E7CA-3B18-EA0C1D437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34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E462300A-E973-9C84-6889-1986420C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>
            <a:extLst>
              <a:ext uri="{FF2B5EF4-FFF2-40B4-BE49-F238E27FC236}">
                <a16:creationId xmlns:a16="http://schemas.microsoft.com/office/drawing/2014/main" id="{8016EAA6-00C7-E16B-3EEB-66C535917C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:notes">
            <a:extLst>
              <a:ext uri="{FF2B5EF4-FFF2-40B4-BE49-F238E27FC236}">
                <a16:creationId xmlns:a16="http://schemas.microsoft.com/office/drawing/2014/main" id="{5B955F33-AB8C-5D04-6EA6-C4B4787C3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324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782959BC-CFBE-225D-08F0-52CD13B5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>
            <a:extLst>
              <a:ext uri="{FF2B5EF4-FFF2-40B4-BE49-F238E27FC236}">
                <a16:creationId xmlns:a16="http://schemas.microsoft.com/office/drawing/2014/main" id="{F48C7E99-6E53-7014-9AA4-CDE25E0909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:notes">
            <a:extLst>
              <a:ext uri="{FF2B5EF4-FFF2-40B4-BE49-F238E27FC236}">
                <a16:creationId xmlns:a16="http://schemas.microsoft.com/office/drawing/2014/main" id="{619E2D01-5384-D9CA-24EF-659140344D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7294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BEA63BC1-EFEA-0004-55BC-36749C847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>
            <a:extLst>
              <a:ext uri="{FF2B5EF4-FFF2-40B4-BE49-F238E27FC236}">
                <a16:creationId xmlns:a16="http://schemas.microsoft.com/office/drawing/2014/main" id="{5E85EAB3-7FEA-E9D9-2C4A-A55707223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>
            <a:extLst>
              <a:ext uri="{FF2B5EF4-FFF2-40B4-BE49-F238E27FC236}">
                <a16:creationId xmlns:a16="http://schemas.microsoft.com/office/drawing/2014/main" id="{2D3AD022-3287-C2F6-8402-D054BBFFB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518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D167D357-F1BB-1BBC-5A75-1D857C6AD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>
            <a:extLst>
              <a:ext uri="{FF2B5EF4-FFF2-40B4-BE49-F238E27FC236}">
                <a16:creationId xmlns:a16="http://schemas.microsoft.com/office/drawing/2014/main" id="{47FDF182-9F94-5ADD-709E-2470DA0EB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>
            <a:extLst>
              <a:ext uri="{FF2B5EF4-FFF2-40B4-BE49-F238E27FC236}">
                <a16:creationId xmlns:a16="http://schemas.microsoft.com/office/drawing/2014/main" id="{9E20D23A-A050-5671-6F9B-9C986FA5AE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237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D1851108-699F-7792-337E-1BF7B6DE4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>
            <a:extLst>
              <a:ext uri="{FF2B5EF4-FFF2-40B4-BE49-F238E27FC236}">
                <a16:creationId xmlns:a16="http://schemas.microsoft.com/office/drawing/2014/main" id="{F5AE931D-4D69-E1F4-C571-F8A344F39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>
            <a:extLst>
              <a:ext uri="{FF2B5EF4-FFF2-40B4-BE49-F238E27FC236}">
                <a16:creationId xmlns:a16="http://schemas.microsoft.com/office/drawing/2014/main" id="{C9D056DE-7417-734E-9B2C-C928F2120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201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A92C4B78-2061-B2F0-A721-EE6817860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>
            <a:extLst>
              <a:ext uri="{FF2B5EF4-FFF2-40B4-BE49-F238E27FC236}">
                <a16:creationId xmlns:a16="http://schemas.microsoft.com/office/drawing/2014/main" id="{354B2116-7E40-A273-4287-BFC8ECF1C3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>
            <a:extLst>
              <a:ext uri="{FF2B5EF4-FFF2-40B4-BE49-F238E27FC236}">
                <a16:creationId xmlns:a16="http://schemas.microsoft.com/office/drawing/2014/main" id="{894273B5-0483-9938-2514-E3874981C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324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3235c341f5e_19_3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g3235c341f5e_19_3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g3235c341f5e_19_3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g3235c341f5e_19_3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g3235c341f5e_19_3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12" name="Google Shape;12;g3235c341f5e_19_338"/>
          <p:cNvSpPr txBox="1"/>
          <p:nvPr/>
        </p:nvSpPr>
        <p:spPr>
          <a:xfrm>
            <a:off x="620110" y="21336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g3235c341f5e_19_3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4592" y="0"/>
            <a:ext cx="12280954" cy="691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eño personalizado">
  <p:cSld name="2_Diseño personalizad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3235c341f5e_19_3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8" y="0"/>
            <a:ext cx="121807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g3235c341f5e_19_3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8" y="0"/>
            <a:ext cx="121807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g3235c341f5e_19_3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35c341f5e_19_3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3235c341f5e_19_3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3235c341f5e_19_3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3235c341f5e_19_3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3235c341f5e_19_3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63D53-86E4-3449-8A9F-7C1952BB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3AE5-1BCF-F440-B2E6-5D65722DACA3}" type="datetimeFigureOut">
              <a:rPr lang="es-MX" smtClean="0"/>
              <a:t>14/05/2025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140E97-7765-7741-B37A-43F8A020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D9C87-B7C4-0545-9119-56CC0C07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182ED-D83A-714A-8929-3ACA2D383C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068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93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g3235c341f5e_19_3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07" y="1785"/>
            <a:ext cx="12195176" cy="685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3235c341f5e_19_3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g3235c341f5e_19_3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6" y="0"/>
            <a:ext cx="12263107" cy="690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g3235c341f5e_19_3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6" y="0"/>
            <a:ext cx="12263107" cy="690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3235c341f5e_19_358"/>
          <p:cNvSpPr/>
          <p:nvPr/>
        </p:nvSpPr>
        <p:spPr>
          <a:xfrm>
            <a:off x="9009888" y="3523553"/>
            <a:ext cx="2783100" cy="254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s-MX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RECUADRO PARA TRADUCCIÓN DE SEÑAS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g3235c341f5e_19_358"/>
          <p:cNvSpPr txBox="1"/>
          <p:nvPr/>
        </p:nvSpPr>
        <p:spPr>
          <a:xfrm>
            <a:off x="9680252" y="3853526"/>
            <a:ext cx="1495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A42145"/>
              </a:buClr>
              <a:buSzPts val="1351"/>
              <a:buFont typeface="Calibri"/>
              <a:buNone/>
            </a:pPr>
            <a:r>
              <a:rPr lang="es-MX" sz="1351" b="0" i="0" u="none" strike="noStrike" cap="none">
                <a:solidFill>
                  <a:srgbClr val="A42145"/>
                </a:solidFill>
                <a:latin typeface="Calibri"/>
                <a:ea typeface="Calibri"/>
                <a:cs typeface="Calibri"/>
                <a:sym typeface="Calibri"/>
              </a:rPr>
              <a:t>(BORRAR)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g3235c341f5e_19_358"/>
          <p:cNvSpPr txBox="1">
            <a:spLocks noGrp="1"/>
          </p:cNvSpPr>
          <p:nvPr>
            <p:ph type="title"/>
          </p:nvPr>
        </p:nvSpPr>
        <p:spPr>
          <a:xfrm>
            <a:off x="6072783" y="786384"/>
            <a:ext cx="57201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31" name="Google Shape;31;g3235c341f5e_19_358"/>
          <p:cNvCxnSpPr/>
          <p:nvPr/>
        </p:nvCxnSpPr>
        <p:spPr>
          <a:xfrm>
            <a:off x="6182139" y="2932043"/>
            <a:ext cx="6210000" cy="0"/>
          </a:xfrm>
          <a:prstGeom prst="straightConnector1">
            <a:avLst/>
          </a:prstGeom>
          <a:noFill/>
          <a:ln w="38100" cap="flat" cmpd="sng">
            <a:solidFill>
              <a:srgbClr val="B7903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g3235c341f5e_19_3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g3235c341f5e_19_3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3235c341f5e_19_3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3235c341f5e_19_3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2565" y="0"/>
            <a:ext cx="12349901" cy="695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lg.ulb.ac.be/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/>
        </p:nvSpPr>
        <p:spPr>
          <a:xfrm>
            <a:off x="1524000" y="117901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91932"/>
              </a:buClr>
              <a:buSzPts val="4400"/>
              <a:buFont typeface="Noto Sans"/>
              <a:buNone/>
            </a:pPr>
            <a:r>
              <a:rPr lang="es-MX" sz="4000" b="1" dirty="0">
                <a:solidFill>
                  <a:srgbClr val="691932"/>
                </a:solidFill>
                <a:latin typeface="Noto Sans"/>
                <a:ea typeface="Noto Sans"/>
                <a:cs typeface="Noto Sans"/>
                <a:sym typeface="Noto Sans"/>
              </a:rPr>
              <a:t>Introducción al diseño de experimentos</a:t>
            </a:r>
            <a:endParaRPr sz="4000" dirty="0"/>
          </a:p>
        </p:txBody>
      </p:sp>
      <p:sp>
        <p:nvSpPr>
          <p:cNvPr id="78" name="Google Shape;78;p3"/>
          <p:cNvSpPr txBox="1"/>
          <p:nvPr/>
        </p:nvSpPr>
        <p:spPr>
          <a:xfrm>
            <a:off x="1524000" y="300447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7903D"/>
              </a:buClr>
              <a:buSzPts val="2800"/>
              <a:buFont typeface="Arial"/>
              <a:buNone/>
            </a:pPr>
            <a:r>
              <a:rPr lang="es-MX" sz="2800" b="1" dirty="0">
                <a:solidFill>
                  <a:srgbClr val="B7903D"/>
                </a:solidFill>
                <a:latin typeface="Noto Sans"/>
                <a:ea typeface="Noto Sans"/>
                <a:cs typeface="Noto Sans"/>
                <a:sym typeface="Noto Sans"/>
              </a:rPr>
              <a:t>Dra. Norma Icoquih Zapata Peñasco                          y Dra. Gabriela Berenice Díaz Cortés</a:t>
            </a:r>
            <a:endParaRPr sz="2800" b="0" i="0" u="none" strike="noStrike" cap="none" dirty="0">
              <a:solidFill>
                <a:srgbClr val="B790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" name="Google Shape;79;p3"/>
          <p:cNvCxnSpPr/>
          <p:nvPr/>
        </p:nvCxnSpPr>
        <p:spPr>
          <a:xfrm>
            <a:off x="2829697" y="2830998"/>
            <a:ext cx="6524368" cy="0"/>
          </a:xfrm>
          <a:prstGeom prst="straightConnector1">
            <a:avLst/>
          </a:prstGeom>
          <a:noFill/>
          <a:ln w="38100" cap="flat" cmpd="sng">
            <a:solidFill>
              <a:srgbClr val="B7903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3" name="Google Shape;83;p3"/>
          <p:cNvPicPr preferRelativeResize="0"/>
          <p:nvPr/>
        </p:nvPicPr>
        <p:blipFill>
          <a:blip r:embed="rId4"/>
          <a:srcRect/>
          <a:stretch/>
        </p:blipFill>
        <p:spPr>
          <a:xfrm>
            <a:off x="3138677" y="173673"/>
            <a:ext cx="5361797" cy="124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F01071D2-4BE1-6100-C1D2-D3E9A967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>
            <a:extLst>
              <a:ext uri="{FF2B5EF4-FFF2-40B4-BE49-F238E27FC236}">
                <a16:creationId xmlns:a16="http://schemas.microsoft.com/office/drawing/2014/main" id="{48AA168B-5BE3-EA62-1EAA-19357C6012E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EB36660-55C1-74A5-95B0-92CA7A5EFF00}"/>
              </a:ext>
            </a:extLst>
          </p:cNvPr>
          <p:cNvSpPr txBox="1"/>
          <p:nvPr/>
        </p:nvSpPr>
        <p:spPr>
          <a:xfrm>
            <a:off x="4457699" y="2633087"/>
            <a:ext cx="36259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MX" altLang="es-MX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Ejemplo 1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434836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30108BAB-F94A-74E2-A14B-53A6C23B6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>
            <a:extLst>
              <a:ext uri="{FF2B5EF4-FFF2-40B4-BE49-F238E27FC236}">
                <a16:creationId xmlns:a16="http://schemas.microsoft.com/office/drawing/2014/main" id="{73BC14B4-3077-8A4D-B840-F217566107AE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7754DF5-6FF0-7D03-8B64-5025029EF324}"/>
              </a:ext>
            </a:extLst>
          </p:cNvPr>
          <p:cNvSpPr txBox="1"/>
          <p:nvPr/>
        </p:nvSpPr>
        <p:spPr>
          <a:xfrm>
            <a:off x="5846225" y="1101846"/>
            <a:ext cx="65074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MX" altLang="es-MX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Ejemplo 2.</a:t>
            </a:r>
            <a:r>
              <a:rPr kumimoji="0" lang="es-MX" altLang="es-MX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Reconocimiento de Imágenes (MNIST)</a:t>
            </a:r>
          </a:p>
          <a:p>
            <a:endParaRPr lang="es-MX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02E706-BDB9-7555-78C6-B87D9EC1B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76" y="1578900"/>
            <a:ext cx="8968184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Problema: Clasificación de imágenes de dígitos manuscritos (0-9)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Limitaciones de la estadística tradicional: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Alta dimensionalidad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784 características por imagen (28x28 píxeles).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Relaciones no lineales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Las técnicas tradicionales no pueden capturar patrones complejos entre los píxeles.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Sensibilidad a transformaciones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Los dígitos pueden rotarse, escalarse y distorsionarse.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Por qué las redes neuronales funcionan: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Aprendizaje no lineal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Las redes neuronales pueden aprender patrones complejos y características visuales.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Invarianza a transformaciones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Las </a:t>
            </a:r>
            <a:r>
              <a:rPr kumimoji="0" lang="es-MX" altLang="es-MX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CNNs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son robustas a rotaciones y desplazamientos.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Reducción de dimensionalidad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Capturan patrones espaciales y reducen la dimensionalidad eficientemente.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4C62FE2-62FF-F97D-D2D8-73643D42A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90" y="457200"/>
            <a:ext cx="12092609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D565F2-F75B-B121-CBA4-455676D8A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274" y="1827202"/>
            <a:ext cx="2951095" cy="32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5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4C308996-E8BD-9E02-491E-409ADA21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>
            <a:extLst>
              <a:ext uri="{FF2B5EF4-FFF2-40B4-BE49-F238E27FC236}">
                <a16:creationId xmlns:a16="http://schemas.microsoft.com/office/drawing/2014/main" id="{D493CB82-1B3C-F460-2ED0-574B01213FF9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A71B26-12CF-8BAA-B332-CAA5642F1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76" y="2471452"/>
            <a:ext cx="11889724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s-MX" sz="2000" b="1" dirty="0"/>
              <a:t>¿Qué busca el Diseño de Experimentos (</a:t>
            </a:r>
            <a:r>
              <a:rPr lang="es-MX" sz="2000" b="1" dirty="0" err="1"/>
              <a:t>DoE</a:t>
            </a:r>
            <a:r>
              <a:rPr lang="es-MX" sz="2000" b="1" dirty="0"/>
              <a:t>)?</a:t>
            </a:r>
          </a:p>
          <a:p>
            <a:pPr>
              <a:buNone/>
            </a:pPr>
            <a:endParaRPr lang="es-MX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Maximizar la información obtenida de cada observación.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Controlar y reducir la variabilidad no explicada.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Identificar relaciones entre variables con menos datos.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ECC6C00-CBFF-6FC6-5DAA-8E9AF254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90" y="457200"/>
            <a:ext cx="12092609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343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3F72797D-6E1D-CF0A-E7F2-52BF3E2FD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>
            <a:extLst>
              <a:ext uri="{FF2B5EF4-FFF2-40B4-BE49-F238E27FC236}">
                <a16:creationId xmlns:a16="http://schemas.microsoft.com/office/drawing/2014/main" id="{E8F2BE95-9E97-B0AB-A472-764231ADF41C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E92C23-E080-EB15-824A-F20CEF3C4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76" y="1548123"/>
            <a:ext cx="11889724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s-MX" sz="2000" b="1" dirty="0"/>
              <a:t>Diseño de Experimentos para mejora el entrenamiento de modelos de ML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000" dirty="0"/>
          </a:p>
          <a:p>
            <a:pPr>
              <a:buNone/>
            </a:pPr>
            <a:r>
              <a:rPr lang="es-MX" sz="2000" b="1" dirty="0"/>
              <a:t>Aplicaciones en ML:</a:t>
            </a:r>
          </a:p>
          <a:p>
            <a:pPr>
              <a:buNone/>
            </a:pPr>
            <a:endParaRPr lang="es-MX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/>
              <a:t>Selección inteligente de datos de entrenamiento</a:t>
            </a:r>
            <a:br>
              <a:rPr lang="es-MX" sz="2000" dirty="0"/>
            </a:br>
            <a:r>
              <a:rPr lang="es-MX" sz="2000" dirty="0"/>
              <a:t>→ Diseños factoriales, muestreo estratificado o latino hipercubo mejoran la representatividad.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/>
              <a:t>Optimización de </a:t>
            </a:r>
            <a:r>
              <a:rPr lang="es-MX" sz="2000" b="1" dirty="0" err="1"/>
              <a:t>hiperparámetros</a:t>
            </a:r>
            <a:br>
              <a:rPr lang="es-MX" sz="2000" dirty="0"/>
            </a:br>
            <a:r>
              <a:rPr lang="es-MX" sz="2000" dirty="0"/>
              <a:t>→ En lugar de usar </a:t>
            </a:r>
            <a:r>
              <a:rPr lang="es-MX" sz="2000" dirty="0" err="1"/>
              <a:t>grid</a:t>
            </a:r>
            <a:r>
              <a:rPr lang="es-MX" sz="2000" dirty="0"/>
              <a:t> </a:t>
            </a:r>
            <a:r>
              <a:rPr lang="es-MX" sz="2000" dirty="0" err="1"/>
              <a:t>search</a:t>
            </a:r>
            <a:r>
              <a:rPr lang="es-MX" sz="2000" dirty="0"/>
              <a:t> aleatorio, usar un diseño eficiente (como diseño de Box-</a:t>
            </a:r>
            <a:r>
              <a:rPr lang="es-MX" sz="2000" dirty="0" err="1"/>
              <a:t>Behnken</a:t>
            </a:r>
            <a:r>
              <a:rPr lang="es-MX" sz="2000" dirty="0"/>
              <a:t> o superficies de respuesta).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/>
              <a:t>Evaluación robusta del modelo</a:t>
            </a:r>
            <a:br>
              <a:rPr lang="es-MX" sz="2000" dirty="0"/>
            </a:br>
            <a:r>
              <a:rPr lang="es-MX" sz="2000" dirty="0"/>
              <a:t>→ Permite analizar cómo responde el modelo ante cambios sistemáticos en los datos.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80A6E7F-2BA4-97D1-7E0E-9855C4ABC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90" y="457200"/>
            <a:ext cx="12092609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102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1E13B6C0-6FEB-7389-F233-EFDB6724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>
            <a:extLst>
              <a:ext uri="{FF2B5EF4-FFF2-40B4-BE49-F238E27FC236}">
                <a16:creationId xmlns:a16="http://schemas.microsoft.com/office/drawing/2014/main" id="{04827D03-1D12-746D-8953-E75B7629D8B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C7C795-12F4-424D-8DB4-7271E4BB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76" y="2625341"/>
            <a:ext cx="11889724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s-MX" sz="2000" b="1" dirty="0"/>
              <a:t>Beneficios: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Ahorro computacional.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Mejores generalizaciones con menos datos.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Mayor interpretabilidad y confianza en el modelo.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5E4F0D5-069A-3D5D-66DB-1A98A3B04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90" y="457200"/>
            <a:ext cx="12092609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902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08B3F6B5-4DBE-3153-F2FF-4B1A9B4F6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8">
            <a:extLst>
              <a:ext uri="{FF2B5EF4-FFF2-40B4-BE49-F238E27FC236}">
                <a16:creationId xmlns:a16="http://schemas.microsoft.com/office/drawing/2014/main" id="{BFE42DD7-C260-13D7-4DC6-0061D57EAF9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802388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">
            <a:extLst>
              <a:ext uri="{FF2B5EF4-FFF2-40B4-BE49-F238E27FC236}">
                <a16:creationId xmlns:a16="http://schemas.microsoft.com/office/drawing/2014/main" id="{0AC40E04-D8F7-51AF-108F-D909EB1D25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2783" y="1457838"/>
            <a:ext cx="5720080" cy="206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rgbClr val="6E152E"/>
              </a:buClr>
              <a:buSzPts val="4400"/>
              <a:buNone/>
            </a:pPr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Tipos de aprendizaje: supervisado, no supervisado y por refuerzo</a:t>
            </a:r>
            <a:endParaRPr sz="3600" b="1" dirty="0">
              <a:solidFill>
                <a:schemeClr val="accent6">
                  <a:lumMod val="50000"/>
                </a:schemeClr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850358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9416A-AEFA-AEFC-0720-9862F700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050AEA-BC0D-9CA5-9012-5C98A28D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5" y="168723"/>
            <a:ext cx="1489004" cy="32173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67499BF-5C51-D6DE-3A6B-865CC8E7153E}"/>
              </a:ext>
            </a:extLst>
          </p:cNvPr>
          <p:cNvSpPr/>
          <p:nvPr/>
        </p:nvSpPr>
        <p:spPr>
          <a:xfrm>
            <a:off x="8369030" y="4124527"/>
            <a:ext cx="787941" cy="214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00" dirty="0" err="1">
                <a:solidFill>
                  <a:srgbClr val="644F47"/>
                </a:solidFill>
              </a:rPr>
              <a:t>Dialogos</a:t>
            </a:r>
            <a:endParaRPr lang="es-MX" sz="1000" dirty="0">
              <a:solidFill>
                <a:srgbClr val="644F47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E8B9040-F4AE-714D-FF5C-B484081C0957}"/>
              </a:ext>
            </a:extLst>
          </p:cNvPr>
          <p:cNvSpPr/>
          <p:nvPr/>
        </p:nvSpPr>
        <p:spPr>
          <a:xfrm>
            <a:off x="8258783" y="3774332"/>
            <a:ext cx="651753" cy="214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D2D63645-D6E7-215E-A726-F9119D18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17" y="329588"/>
            <a:ext cx="8719226" cy="5812817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D6F86D5-4B95-3CE9-3C40-141D8DBCA61E}"/>
              </a:ext>
            </a:extLst>
          </p:cNvPr>
          <p:cNvSpPr/>
          <p:nvPr/>
        </p:nvSpPr>
        <p:spPr>
          <a:xfrm>
            <a:off x="4523362" y="1011676"/>
            <a:ext cx="1449422" cy="291830"/>
          </a:xfrm>
          <a:prstGeom prst="roundRect">
            <a:avLst/>
          </a:prstGeom>
          <a:solidFill>
            <a:srgbClr val="94DE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conocimiento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23B7D2D-D38F-2E1F-CAC5-C7DFF4C7689D}"/>
              </a:ext>
            </a:extLst>
          </p:cNvPr>
          <p:cNvSpPr/>
          <p:nvPr/>
        </p:nvSpPr>
        <p:spPr>
          <a:xfrm>
            <a:off x="5904687" y="705867"/>
            <a:ext cx="123217" cy="296081"/>
          </a:xfrm>
          <a:prstGeom prst="roundRect">
            <a:avLst/>
          </a:prstGeom>
          <a:solidFill>
            <a:srgbClr val="94DE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5C514C-66B9-9D28-42DB-42663443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5" y="168723"/>
            <a:ext cx="1489004" cy="3217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21FCA3F-A952-4C39-2092-1D60E2F0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776" y="168722"/>
            <a:ext cx="6045717" cy="655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5C514C-66B9-9D28-42DB-42663443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5" y="168723"/>
            <a:ext cx="1489004" cy="321733"/>
          </a:xfrm>
          <a:prstGeom prst="rect">
            <a:avLst/>
          </a:prstGeom>
        </p:spPr>
      </p:pic>
      <p:pic>
        <p:nvPicPr>
          <p:cNvPr id="2" name="Picture 4" descr="Supervised, Unsupervised and Reinforcement Learning — An Overview | by  Christoph Kempkes | Medium">
            <a:extLst>
              <a:ext uri="{FF2B5EF4-FFF2-40B4-BE49-F238E27FC236}">
                <a16:creationId xmlns:a16="http://schemas.microsoft.com/office/drawing/2014/main" id="{569507FF-ADB3-561D-4D5E-68D692CB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13538"/>
            <a:ext cx="8048118" cy="575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is Semi-Supervised Learning? A Guide for Beginners.">
            <a:extLst>
              <a:ext uri="{FF2B5EF4-FFF2-40B4-BE49-F238E27FC236}">
                <a16:creationId xmlns:a16="http://schemas.microsoft.com/office/drawing/2014/main" id="{E10A0325-AA80-2586-5E7D-4B0EAA5F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8436" y="4388797"/>
            <a:ext cx="3418658" cy="227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35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9A6BA8-E44C-CF42-8284-C9E8E3DC982B}"/>
              </a:ext>
            </a:extLst>
          </p:cNvPr>
          <p:cNvSpPr txBox="1"/>
          <p:nvPr/>
        </p:nvSpPr>
        <p:spPr>
          <a:xfrm>
            <a:off x="5397061" y="3072549"/>
            <a:ext cx="480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A7802D"/>
                </a:solidFill>
                <a:latin typeface="Geomanist Bold" panose="02000503000000020004" pitchFamily="2" charset="77"/>
              </a:rPr>
              <a:t>Aprendizaje por refuerzo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28EF46-6102-6B1A-FE75-AC0D354E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830" y="168723"/>
            <a:ext cx="1489004" cy="3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0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1048820" y="2391718"/>
            <a:ext cx="101268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</a:pPr>
            <a:r>
              <a:rPr lang="es-MX" sz="4000" dirty="0">
                <a:solidFill>
                  <a:srgbClr val="B7903D"/>
                </a:solidFill>
                <a:latin typeface="Noto Sans"/>
                <a:ea typeface="Noto Sans"/>
                <a:cs typeface="Noto Sans"/>
                <a:sym typeface="Noto Sans"/>
              </a:rPr>
              <a:t>Modulo 5. Aplicaciones de modelos estadísticos con inteligencia artificial</a:t>
            </a:r>
            <a:endParaRPr sz="4000" dirty="0"/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48" y="5955856"/>
            <a:ext cx="3828341" cy="85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5C514C-66B9-9D28-42DB-42663443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5" y="168723"/>
            <a:ext cx="1489004" cy="321733"/>
          </a:xfrm>
          <a:prstGeom prst="rect">
            <a:avLst/>
          </a:prstGeom>
        </p:spPr>
      </p:pic>
      <p:pic>
        <p:nvPicPr>
          <p:cNvPr id="3" name="Picture 2" descr="Train Your Lunar-Lander | Reinforcement Learning | OpenAIGYM | by Shiva  Verma | Medium">
            <a:extLst>
              <a:ext uri="{FF2B5EF4-FFF2-40B4-BE49-F238E27FC236}">
                <a16:creationId xmlns:a16="http://schemas.microsoft.com/office/drawing/2014/main" id="{C53DECAB-45D6-7555-5761-57910971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177" y="799109"/>
            <a:ext cx="4734962" cy="31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46E7EE-B13B-6F7B-7249-41456B91FB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604" y="3247446"/>
            <a:ext cx="6324123" cy="361055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EAED3BF-0130-1DEC-0D82-EB81411F72DC}"/>
              </a:ext>
            </a:extLst>
          </p:cNvPr>
          <p:cNvSpPr txBox="1">
            <a:spLocks/>
          </p:cNvSpPr>
          <p:nvPr/>
        </p:nvSpPr>
        <p:spPr>
          <a:xfrm>
            <a:off x="5340649" y="490456"/>
            <a:ext cx="5079078" cy="677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rgbClr val="A7802D"/>
                </a:solidFill>
                <a:latin typeface="Geomanist Bold" panose="02000503000000020004" pitchFamily="2" charset="77"/>
                <a:ea typeface="+mn-ea"/>
                <a:cs typeface="+mn-cs"/>
              </a:rPr>
              <a:t>Aprendizaje por refuerzo</a:t>
            </a:r>
          </a:p>
        </p:txBody>
      </p:sp>
    </p:spTree>
    <p:extLst>
      <p:ext uri="{BB962C8B-B14F-4D97-AF65-F5344CB8AC3E}">
        <p14:creationId xmlns:p14="http://schemas.microsoft.com/office/powerpoint/2010/main" val="315615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5C514C-66B9-9D28-42DB-42663443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5" y="168723"/>
            <a:ext cx="1489004" cy="32173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EAED3BF-0130-1DEC-0D82-EB81411F72DC}"/>
              </a:ext>
            </a:extLst>
          </p:cNvPr>
          <p:cNvSpPr txBox="1">
            <a:spLocks/>
          </p:cNvSpPr>
          <p:nvPr/>
        </p:nvSpPr>
        <p:spPr>
          <a:xfrm>
            <a:off x="5340649" y="490456"/>
            <a:ext cx="5079078" cy="677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rgbClr val="A7802D"/>
                </a:solidFill>
                <a:latin typeface="Geomanist Bold" panose="02000503000000020004" pitchFamily="2" charset="77"/>
                <a:ea typeface="+mn-ea"/>
                <a:cs typeface="+mn-cs"/>
              </a:rPr>
              <a:t>Aprendizaje por refuerzo</a:t>
            </a:r>
          </a:p>
        </p:txBody>
      </p:sp>
      <p:pic>
        <p:nvPicPr>
          <p:cNvPr id="2" name="Imagen 1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F4824589-6B03-D035-877C-8AAD02E6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18" y="1292598"/>
            <a:ext cx="7858245" cy="52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72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9A6BA8-E44C-CF42-8284-C9E8E3DC982B}"/>
              </a:ext>
            </a:extLst>
          </p:cNvPr>
          <p:cNvSpPr txBox="1"/>
          <p:nvPr/>
        </p:nvSpPr>
        <p:spPr>
          <a:xfrm>
            <a:off x="5397061" y="3072549"/>
            <a:ext cx="480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A7802D"/>
                </a:solidFill>
                <a:latin typeface="Geomanist Bold" panose="02000503000000020004" pitchFamily="2" charset="77"/>
              </a:rPr>
              <a:t>Redes neuronales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28EF46-6102-6B1A-FE75-AC0D354E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830" y="168723"/>
            <a:ext cx="1489004" cy="3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30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5C514C-66B9-9D28-42DB-42663443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5" y="168723"/>
            <a:ext cx="1489004" cy="3217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6E1625D-8B37-574D-E0A4-706ACE6D38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68" y="2349701"/>
            <a:ext cx="5233205" cy="327075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C4D0BEC-300C-0B40-2670-E9D69615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9062" y="1149953"/>
            <a:ext cx="4836951" cy="26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CB1ADA-E2BE-B59D-D2D2-4AE9BE596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771" y="3788290"/>
            <a:ext cx="5077534" cy="283884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D607CF7-6330-3791-5BDA-AE0FAA9D8396}"/>
              </a:ext>
            </a:extLst>
          </p:cNvPr>
          <p:cNvSpPr txBox="1">
            <a:spLocks/>
          </p:cNvSpPr>
          <p:nvPr/>
        </p:nvSpPr>
        <p:spPr>
          <a:xfrm>
            <a:off x="1810609" y="275768"/>
            <a:ext cx="6294423" cy="677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rgbClr val="A7802D"/>
                </a:solidFill>
                <a:latin typeface="Geomanist Bold" panose="02000503000000020004" pitchFamily="2" charset="77"/>
                <a:ea typeface="+mn-ea"/>
                <a:cs typeface="+mn-cs"/>
              </a:rPr>
              <a:t>Redes neuronales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3D2F900-CBD5-F9D7-4A7E-A5FC62A72D1D}"/>
              </a:ext>
            </a:extLst>
          </p:cNvPr>
          <p:cNvSpPr txBox="1">
            <a:spLocks/>
          </p:cNvSpPr>
          <p:nvPr/>
        </p:nvSpPr>
        <p:spPr>
          <a:xfrm>
            <a:off x="1066107" y="1475516"/>
            <a:ext cx="3130189" cy="677397"/>
          </a:xfrm>
          <a:prstGeom prst="rect">
            <a:avLst/>
          </a:prstGeom>
          <a:noFill/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MX" sz="2400" b="1" dirty="0">
                <a:solidFill>
                  <a:srgbClr val="A7802D"/>
                </a:solidFill>
                <a:latin typeface="Geomanist Bold" panose="02000503000000020004" pitchFamily="2" charset="77"/>
                <a:ea typeface="+mn-ea"/>
                <a:cs typeface="+mn-cs"/>
              </a:rPr>
              <a:t>Perceptrón</a:t>
            </a:r>
          </a:p>
        </p:txBody>
      </p:sp>
    </p:spTree>
    <p:extLst>
      <p:ext uri="{BB962C8B-B14F-4D97-AF65-F5344CB8AC3E}">
        <p14:creationId xmlns:p14="http://schemas.microsoft.com/office/powerpoint/2010/main" val="3694604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5C514C-66B9-9D28-42DB-42663443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5" y="168723"/>
            <a:ext cx="1489004" cy="32173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D607CF7-6330-3791-5BDA-AE0FAA9D8396}"/>
              </a:ext>
            </a:extLst>
          </p:cNvPr>
          <p:cNvSpPr txBox="1">
            <a:spLocks/>
          </p:cNvSpPr>
          <p:nvPr/>
        </p:nvSpPr>
        <p:spPr>
          <a:xfrm>
            <a:off x="1810609" y="275768"/>
            <a:ext cx="6294423" cy="677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rgbClr val="A7802D"/>
                </a:solidFill>
                <a:latin typeface="Geomanist Bold" panose="02000503000000020004" pitchFamily="2" charset="77"/>
                <a:ea typeface="+mn-ea"/>
                <a:cs typeface="+mn-cs"/>
              </a:rPr>
              <a:t>Redes neuronales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3D2F900-CBD5-F9D7-4A7E-A5FC62A72D1D}"/>
              </a:ext>
            </a:extLst>
          </p:cNvPr>
          <p:cNvSpPr txBox="1">
            <a:spLocks/>
          </p:cNvSpPr>
          <p:nvPr/>
        </p:nvSpPr>
        <p:spPr>
          <a:xfrm>
            <a:off x="-189934" y="822419"/>
            <a:ext cx="5538772" cy="677397"/>
          </a:xfrm>
          <a:prstGeom prst="rect">
            <a:avLst/>
          </a:prstGeom>
          <a:noFill/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MX" sz="2400" b="1" dirty="0">
                <a:solidFill>
                  <a:srgbClr val="A7802D"/>
                </a:solidFill>
                <a:latin typeface="Geomanist Bold" panose="02000503000000020004" pitchFamily="2" charset="77"/>
                <a:ea typeface="+mn-ea"/>
                <a:cs typeface="+mn-cs"/>
              </a:rPr>
              <a:t>Perceptrón: algoritmo supervisado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AB3DF13-7079-9653-C4E8-E58FBE3B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220" y="5553388"/>
            <a:ext cx="1991003" cy="102884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1A88FEF-7851-0DD3-922E-41379FC760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0"/>
          <a:stretch/>
        </p:blipFill>
        <p:spPr>
          <a:xfrm>
            <a:off x="4435813" y="1285128"/>
            <a:ext cx="5877453" cy="433555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C17B7E0-9690-AEAC-52B6-4351BD2E6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1" y="1328444"/>
            <a:ext cx="3810532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95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5C514C-66B9-9D28-42DB-42663443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5" y="168723"/>
            <a:ext cx="1489004" cy="32173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D607CF7-6330-3791-5BDA-AE0FAA9D8396}"/>
              </a:ext>
            </a:extLst>
          </p:cNvPr>
          <p:cNvSpPr txBox="1">
            <a:spLocks/>
          </p:cNvSpPr>
          <p:nvPr/>
        </p:nvSpPr>
        <p:spPr>
          <a:xfrm>
            <a:off x="1810609" y="275768"/>
            <a:ext cx="6294423" cy="677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solidFill>
                  <a:srgbClr val="A7802D"/>
                </a:solidFill>
                <a:latin typeface="Geomanist Bold" panose="02000503000000020004" pitchFamily="2" charset="77"/>
                <a:ea typeface="+mn-ea"/>
                <a:cs typeface="+mn-cs"/>
              </a:rPr>
              <a:t>Redes neuronales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3D2F900-CBD5-F9D7-4A7E-A5FC62A72D1D}"/>
              </a:ext>
            </a:extLst>
          </p:cNvPr>
          <p:cNvSpPr txBox="1">
            <a:spLocks/>
          </p:cNvSpPr>
          <p:nvPr/>
        </p:nvSpPr>
        <p:spPr>
          <a:xfrm>
            <a:off x="9801" y="623484"/>
            <a:ext cx="3130189" cy="677397"/>
          </a:xfrm>
          <a:prstGeom prst="rect">
            <a:avLst/>
          </a:prstGeom>
          <a:noFill/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MX" sz="2400" b="1" dirty="0">
                <a:solidFill>
                  <a:srgbClr val="A7802D"/>
                </a:solidFill>
                <a:latin typeface="Geomanist Bold" panose="02000503000000020004" pitchFamily="2" charset="77"/>
                <a:ea typeface="+mn-ea"/>
                <a:cs typeface="+mn-cs"/>
              </a:rPr>
              <a:t>Perceptrón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8EC3D69-6915-764F-04C4-866B2A86BC4B}"/>
              </a:ext>
            </a:extLst>
          </p:cNvPr>
          <p:cNvSpPr txBox="1"/>
          <p:nvPr/>
        </p:nvSpPr>
        <p:spPr>
          <a:xfrm>
            <a:off x="491993" y="1371126"/>
            <a:ext cx="475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1200" dirty="0">
                <a:solidFill>
                  <a:srgbClr val="000000"/>
                </a:solidFill>
                <a:latin typeface="Courier New" panose="02070309020205020404" pitchFamily="49" charset="0"/>
              </a:rPr>
              <a:t>Actualización de los pesos, Gradiente Descendente 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F1E6C0D9-213F-2D5D-93B5-A46E44F4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9716"/>
            <a:ext cx="2886343" cy="163658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A9FEFC-B674-9C06-A48C-4EED7BCD4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97" y="1723022"/>
            <a:ext cx="4791744" cy="226726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683ED80-6EB6-3FC2-E4BE-67117DFC5D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5862" y="4273420"/>
            <a:ext cx="6344535" cy="19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0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EF03-A04E-045A-D26A-59A580309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C7BC6A-C45A-092C-9C36-8F258DF5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5" y="168723"/>
            <a:ext cx="1489004" cy="32173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8838AF3-4CAE-A790-4E2D-D22611E71669}"/>
              </a:ext>
            </a:extLst>
          </p:cNvPr>
          <p:cNvSpPr txBox="1">
            <a:spLocks/>
          </p:cNvSpPr>
          <p:nvPr/>
        </p:nvSpPr>
        <p:spPr>
          <a:xfrm>
            <a:off x="435735" y="854839"/>
            <a:ext cx="3130189" cy="677397"/>
          </a:xfrm>
          <a:prstGeom prst="rect">
            <a:avLst/>
          </a:prstGeom>
          <a:noFill/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6E152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MX" sz="2400" b="1" dirty="0">
                <a:solidFill>
                  <a:srgbClr val="A7802D"/>
                </a:solidFill>
                <a:latin typeface="Geomanist Bold" panose="02000503000000020004" pitchFamily="2" charset="77"/>
                <a:ea typeface="+mn-ea"/>
                <a:cs typeface="+mn-cs"/>
              </a:rPr>
              <a:t>Bibliografía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967D62-528F-B855-DDBE-AC0F74B504B2}"/>
              </a:ext>
            </a:extLst>
          </p:cNvPr>
          <p:cNvSpPr txBox="1"/>
          <p:nvPr/>
        </p:nvSpPr>
        <p:spPr>
          <a:xfrm>
            <a:off x="1574895" y="1433909"/>
            <a:ext cx="861627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dirty="0"/>
          </a:p>
          <a:p>
            <a:pPr marL="285750" indent="-285750">
              <a:buFontTx/>
              <a:buChar char="-"/>
            </a:pPr>
            <a:r>
              <a:rPr lang="en-US" dirty="0"/>
              <a:t>Bontempi, G. (2025). *Statistical foundations of machine learning: The handbook*. Machine Learning Group, Computer Science Department, Université Libre de </a:t>
            </a:r>
            <a:r>
              <a:rPr lang="en-US" dirty="0" err="1"/>
              <a:t>Bruxelles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https://mlg.ulb.ac.be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Deisenroth, M. P., Faisal, A. A., &amp; Ong, C. S. (2020). *Mathematics for machine learning*. Cambridge University Press. https://doi.org/10.1017/9781108579434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s-MX" dirty="0"/>
              <a:t>-    Murphy, K. P. (2012). *Machine </a:t>
            </a:r>
            <a:r>
              <a:rPr lang="es-MX" dirty="0" err="1"/>
              <a:t>learning</a:t>
            </a:r>
            <a:r>
              <a:rPr lang="es-MX" dirty="0"/>
              <a:t>: A </a:t>
            </a:r>
            <a:r>
              <a:rPr lang="es-MX" dirty="0" err="1"/>
              <a:t>probabilistic</a:t>
            </a:r>
            <a:r>
              <a:rPr lang="es-MX" dirty="0"/>
              <a:t> </a:t>
            </a:r>
            <a:r>
              <a:rPr lang="es-MX" dirty="0" err="1"/>
              <a:t>perspective</a:t>
            </a:r>
            <a:r>
              <a:rPr lang="es-MX" dirty="0"/>
              <a:t>*. MIT </a:t>
            </a:r>
            <a:r>
              <a:rPr lang="es-MX" dirty="0" err="1"/>
              <a:t>Press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/>
              <a:t>- </a:t>
            </a:r>
            <a:r>
              <a:rPr lang="en-US" dirty="0"/>
              <a:t>  Nielsen, M. A. (2019). *Neural Networks and Deep Learning*. Determination Press. https://neuralnetworksanddeeplearning.com/</a:t>
            </a:r>
          </a:p>
          <a:p>
            <a:endParaRPr lang="es-MX" dirty="0"/>
          </a:p>
          <a:p>
            <a:r>
              <a:rPr lang="es-MX" dirty="0"/>
              <a:t>-  </a:t>
            </a:r>
            <a:r>
              <a:rPr lang="es-MX" dirty="0" err="1"/>
              <a:t>Raschka</a:t>
            </a:r>
            <a:r>
              <a:rPr lang="es-MX" dirty="0"/>
              <a:t>, S., &amp; </a:t>
            </a:r>
            <a:r>
              <a:rPr lang="es-MX" dirty="0" err="1"/>
              <a:t>Mirjalili</a:t>
            </a:r>
            <a:r>
              <a:rPr lang="es-MX" dirty="0"/>
              <a:t>, V. (2019). *Python Machine </a:t>
            </a:r>
            <a:r>
              <a:rPr lang="es-MX" dirty="0" err="1"/>
              <a:t>Learning</a:t>
            </a:r>
            <a:r>
              <a:rPr lang="es-MX" dirty="0"/>
              <a:t>* (3rd ed.). </a:t>
            </a:r>
            <a:r>
              <a:rPr lang="es-MX" dirty="0" err="1"/>
              <a:t>Packt</a:t>
            </a:r>
            <a:r>
              <a:rPr lang="es-MX" dirty="0"/>
              <a:t> Publishing.</a:t>
            </a:r>
          </a:p>
          <a:p>
            <a:endParaRPr lang="es-MX" dirty="0"/>
          </a:p>
          <a:p>
            <a:r>
              <a:rPr lang="es-MX" dirty="0"/>
              <a:t>- </a:t>
            </a:r>
            <a:r>
              <a:rPr lang="es-MX" dirty="0" err="1"/>
              <a:t>Bishop</a:t>
            </a:r>
            <a:r>
              <a:rPr lang="es-MX" dirty="0"/>
              <a:t>, C. M. (2006). *</a:t>
            </a:r>
            <a:r>
              <a:rPr lang="es-MX" dirty="0" err="1"/>
              <a:t>Pattern</a:t>
            </a:r>
            <a:r>
              <a:rPr lang="es-MX" dirty="0"/>
              <a:t> </a:t>
            </a:r>
            <a:r>
              <a:rPr lang="es-MX" dirty="0" err="1"/>
              <a:t>recognition</a:t>
            </a:r>
            <a:r>
              <a:rPr lang="es-MX" dirty="0"/>
              <a:t> and machine </a:t>
            </a:r>
            <a:r>
              <a:rPr lang="es-MX" dirty="0" err="1"/>
              <a:t>learning</a:t>
            </a:r>
            <a:r>
              <a:rPr lang="es-MX" dirty="0"/>
              <a:t>*. Springer.</a:t>
            </a:r>
          </a:p>
        </p:txBody>
      </p:sp>
    </p:spTree>
    <p:extLst>
      <p:ext uri="{BB962C8B-B14F-4D97-AF65-F5344CB8AC3E}">
        <p14:creationId xmlns:p14="http://schemas.microsoft.com/office/powerpoint/2010/main" val="88203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/>
        </p:nvSpPr>
        <p:spPr>
          <a:xfrm>
            <a:off x="1528119" y="2647460"/>
            <a:ext cx="9144000" cy="87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D899"/>
              </a:buClr>
              <a:buSzPts val="4400"/>
              <a:buFont typeface="Noto Sans"/>
              <a:buNone/>
            </a:pPr>
            <a:r>
              <a:rPr lang="es-MX" sz="4400" b="1" i="0" u="none" strike="noStrike" cap="none" dirty="0">
                <a:solidFill>
                  <a:srgbClr val="EDD899"/>
                </a:solidFill>
                <a:latin typeface="Noto Sans"/>
                <a:ea typeface="Noto Sans"/>
                <a:cs typeface="Noto Sans"/>
                <a:sym typeface="Noto Sans"/>
              </a:rPr>
              <a:t>Dudas?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/>
        </p:nvSpPr>
        <p:spPr>
          <a:xfrm>
            <a:off x="1528119" y="2647460"/>
            <a:ext cx="9144000" cy="87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D899"/>
              </a:buClr>
              <a:buSzPts val="4400"/>
              <a:buFont typeface="Noto Sans"/>
              <a:buNone/>
            </a:pPr>
            <a:r>
              <a:rPr lang="es-MX" sz="4400" b="1" i="0" u="none" strike="noStrike" cap="none" dirty="0">
                <a:solidFill>
                  <a:srgbClr val="EDD899"/>
                </a:solidFill>
                <a:latin typeface="Noto Sans"/>
                <a:ea typeface="Noto Sans"/>
                <a:cs typeface="Noto Sans"/>
                <a:sym typeface="Noto Sans"/>
              </a:rPr>
              <a:t>Gracias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8"/>
          <p:cNvPicPr preferRelativeResize="0"/>
          <p:nvPr/>
        </p:nvPicPr>
        <p:blipFill>
          <a:blip r:embed="rId4"/>
          <a:srcRect/>
          <a:stretch/>
        </p:blipFill>
        <p:spPr>
          <a:xfrm>
            <a:off x="6802388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6072783" y="1457838"/>
            <a:ext cx="5720080" cy="206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</a:pPr>
            <a:r>
              <a:rPr lang="es-MX" sz="3600" b="1" dirty="0">
                <a:solidFill>
                  <a:srgbClr val="691932"/>
                </a:solidFill>
                <a:latin typeface="Noto Sans"/>
                <a:ea typeface="Noto Sans"/>
                <a:cs typeface="Noto Sans"/>
              </a:rPr>
              <a:t>Redes Neuronales</a:t>
            </a:r>
            <a:endParaRPr sz="3600" b="1" dirty="0">
              <a:solidFill>
                <a:srgbClr val="69193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5D98C481-5172-16FE-ACBA-467D15378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8">
            <a:extLst>
              <a:ext uri="{FF2B5EF4-FFF2-40B4-BE49-F238E27FC236}">
                <a16:creationId xmlns:a16="http://schemas.microsoft.com/office/drawing/2014/main" id="{951CA79C-2927-323B-9332-4BF2AD50DA7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802388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">
            <a:extLst>
              <a:ext uri="{FF2B5EF4-FFF2-40B4-BE49-F238E27FC236}">
                <a16:creationId xmlns:a16="http://schemas.microsoft.com/office/drawing/2014/main" id="{4A0F48C5-6838-25D0-A5E1-7B00929AB3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2783" y="1457838"/>
            <a:ext cx="5720080" cy="206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152E"/>
              </a:buClr>
              <a:buSzPts val="4400"/>
              <a:buFont typeface="Montserrat SemiBold"/>
              <a:buNone/>
            </a:pPr>
            <a:r>
              <a:rPr lang="es-MX" sz="3600" dirty="0">
                <a:solidFill>
                  <a:schemeClr val="accent6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Bases </a:t>
            </a:r>
            <a:r>
              <a:rPr lang="es-MX" sz="3600" dirty="0" err="1">
                <a:solidFill>
                  <a:schemeClr val="accent6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Teoricas</a:t>
            </a:r>
            <a:endParaRPr sz="3600" b="1" dirty="0">
              <a:solidFill>
                <a:schemeClr val="accent6">
                  <a:lumMod val="50000"/>
                </a:schemeClr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7271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8A5D34B5-005A-1655-FF67-36BC99B51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>
            <a:extLst>
              <a:ext uri="{FF2B5EF4-FFF2-40B4-BE49-F238E27FC236}">
                <a16:creationId xmlns:a16="http://schemas.microsoft.com/office/drawing/2014/main" id="{B0CCFB7C-E9AF-EB66-A5E6-F3008E13D2C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22E0E38-CC38-2E1E-F89F-A1DD5C441543}"/>
              </a:ext>
            </a:extLst>
          </p:cNvPr>
          <p:cNvSpPr txBox="1"/>
          <p:nvPr/>
        </p:nvSpPr>
        <p:spPr>
          <a:xfrm>
            <a:off x="749029" y="1291469"/>
            <a:ext cx="1031131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s-MX" sz="16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Motivación</a:t>
            </a:r>
          </a:p>
          <a:p>
            <a:pPr>
              <a:buNone/>
            </a:pPr>
            <a:endParaRPr lang="es-MX" sz="1600" dirty="0">
              <a:latin typeface="Montserrat" panose="00000500000000000000" pitchFamily="2" charset="0"/>
            </a:endParaRPr>
          </a:p>
          <a:p>
            <a:r>
              <a:rPr lang="es-MX" sz="1600" b="1" dirty="0">
                <a:latin typeface="Montserrat" panose="00000500000000000000" pitchFamily="2" charset="0"/>
              </a:rPr>
              <a:t>La estadística proporciona las bases matemáticas para comprender datos, incertidumbre y variabilidad.</a:t>
            </a:r>
            <a:br>
              <a:rPr lang="es-MX" sz="1600" dirty="0">
                <a:latin typeface="Montserrat" panose="00000500000000000000" pitchFamily="2" charset="0"/>
              </a:rPr>
            </a:br>
            <a:r>
              <a:rPr lang="es-MX" sz="1600" dirty="0">
                <a:latin typeface="Montserrat" panose="00000500000000000000" pitchFamily="2" charset="0"/>
              </a:rPr>
              <a:t>La estadística permite modelar y entender la variabilidad en los datos, lo cual es esencial para cualquier análisis o modelo predictivo.</a:t>
            </a:r>
          </a:p>
          <a:p>
            <a:pPr>
              <a:buFont typeface="+mj-lt"/>
              <a:buAutoNum type="arabicPeriod"/>
            </a:pPr>
            <a:endParaRPr lang="es-MX" sz="1600" dirty="0">
              <a:latin typeface="Montserrat" panose="00000500000000000000" pitchFamily="2" charset="0"/>
            </a:endParaRPr>
          </a:p>
          <a:p>
            <a:r>
              <a:rPr lang="es-MX" sz="1600" b="1" dirty="0">
                <a:latin typeface="Montserrat" panose="00000500000000000000" pitchFamily="2" charset="0"/>
              </a:rPr>
              <a:t>El aprendizaje automático busca construir modelos que generalicen a partir de datos.</a:t>
            </a:r>
            <a:br>
              <a:rPr lang="es-MX" sz="1600" dirty="0">
                <a:latin typeface="Montserrat" panose="00000500000000000000" pitchFamily="2" charset="0"/>
              </a:rPr>
            </a:br>
            <a:r>
              <a:rPr lang="es-MX" sz="1600" dirty="0">
                <a:latin typeface="Montserrat" panose="00000500000000000000" pitchFamily="2" charset="0"/>
              </a:rPr>
              <a:t>El objetivo principal del aprendizaje automático es hacer predicciones sobre nuevas entradas, es decir, generalizar a partir de los datos observados. </a:t>
            </a:r>
          </a:p>
          <a:p>
            <a:pPr>
              <a:buFont typeface="+mj-lt"/>
              <a:buAutoNum type="arabicPeriod"/>
            </a:pPr>
            <a:endParaRPr lang="es-MX" sz="1600" dirty="0">
              <a:latin typeface="Montserrat" panose="00000500000000000000" pitchFamily="2" charset="0"/>
            </a:endParaRPr>
          </a:p>
          <a:p>
            <a:r>
              <a:rPr lang="es-MX" sz="1600" b="1" dirty="0">
                <a:latin typeface="Montserrat" panose="00000500000000000000" pitchFamily="2" charset="0"/>
              </a:rPr>
              <a:t>Para diseñar buenos experimentos en IA, necesitamos rigor estadístico: muestreo, validación, inferencia.</a:t>
            </a:r>
            <a:br>
              <a:rPr lang="es-MX" sz="1600" dirty="0">
                <a:latin typeface="Montserrat" panose="00000500000000000000" pitchFamily="2" charset="0"/>
              </a:rPr>
            </a:br>
            <a:r>
              <a:rPr lang="es-MX" sz="1600" dirty="0">
                <a:latin typeface="Montserrat" panose="00000500000000000000" pitchFamily="2" charset="0"/>
              </a:rPr>
              <a:t>El diseño de experimentos en aprendizaje automático requiere una comprensión sólida de conceptos estadísticos como el muestreo adecuado, la validación cruzada y la inferencia para garantizar resultados fiables.</a:t>
            </a:r>
          </a:p>
        </p:txBody>
      </p:sp>
    </p:spTree>
    <p:extLst>
      <p:ext uri="{BB962C8B-B14F-4D97-AF65-F5344CB8AC3E}">
        <p14:creationId xmlns:p14="http://schemas.microsoft.com/office/powerpoint/2010/main" val="311474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/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738424-4A0B-639C-8905-3070719ECC34}"/>
              </a:ext>
            </a:extLst>
          </p:cNvPr>
          <p:cNvSpPr txBox="1"/>
          <p:nvPr/>
        </p:nvSpPr>
        <p:spPr>
          <a:xfrm>
            <a:off x="758756" y="1738941"/>
            <a:ext cx="103113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Motivación</a:t>
            </a:r>
          </a:p>
          <a:p>
            <a:endParaRPr lang="es-MX" sz="1600" b="1" dirty="0">
              <a:latin typeface="Montserrat" panose="00000500000000000000" pitchFamily="2" charset="0"/>
            </a:endParaRPr>
          </a:p>
          <a:p>
            <a:r>
              <a:rPr lang="es-MX" sz="1600" b="1" dirty="0">
                <a:latin typeface="Montserrat" panose="00000500000000000000" pitchFamily="2" charset="0"/>
              </a:rPr>
              <a:t>Sin fundamentos, los modelos pueden ser potentes… pero inestables o engañosos.</a:t>
            </a:r>
            <a:br>
              <a:rPr lang="es-MX" sz="1600" dirty="0">
                <a:latin typeface="Montserrat" panose="00000500000000000000" pitchFamily="2" charset="0"/>
              </a:rPr>
            </a:br>
            <a:r>
              <a:rPr lang="es-MX" sz="1600" dirty="0">
                <a:latin typeface="Montserrat" panose="00000500000000000000" pitchFamily="2" charset="0"/>
              </a:rPr>
              <a:t>Sin una base estadística sólida, los modelos de aprendizaje automático pueden ser difíciles de interpretar y propensos a errores. </a:t>
            </a:r>
          </a:p>
          <a:p>
            <a:pPr>
              <a:buFont typeface="+mj-lt"/>
              <a:buAutoNum type="arabicPeriod"/>
            </a:pPr>
            <a:endParaRPr lang="es-MX" sz="1600" dirty="0">
              <a:latin typeface="Montserrat" panose="00000500000000000000" pitchFamily="2" charset="0"/>
            </a:endParaRPr>
          </a:p>
          <a:p>
            <a:r>
              <a:rPr lang="es-MX" sz="1600" b="1" dirty="0">
                <a:latin typeface="Montserrat" panose="00000500000000000000" pitchFamily="2" charset="0"/>
              </a:rPr>
              <a:t>El diseño experimental permite obtener </a:t>
            </a:r>
            <a:r>
              <a:rPr lang="es-MX" sz="1600" b="1" i="1" dirty="0">
                <a:latin typeface="Montserrat" panose="00000500000000000000" pitchFamily="2" charset="0"/>
              </a:rPr>
              <a:t>conclusiones robustas</a:t>
            </a:r>
            <a:r>
              <a:rPr lang="es-MX" sz="1600" b="1" dirty="0">
                <a:latin typeface="Montserrat" panose="00000500000000000000" pitchFamily="2" charset="0"/>
              </a:rPr>
              <a:t>, </a:t>
            </a:r>
            <a:r>
              <a:rPr lang="es-MX" sz="1600" b="1" i="1" dirty="0">
                <a:latin typeface="Montserrat" panose="00000500000000000000" pitchFamily="2" charset="0"/>
              </a:rPr>
              <a:t>eficientes</a:t>
            </a:r>
            <a:r>
              <a:rPr lang="es-MX" sz="1600" b="1" dirty="0">
                <a:latin typeface="Montserrat" panose="00000500000000000000" pitchFamily="2" charset="0"/>
              </a:rPr>
              <a:t> y </a:t>
            </a:r>
            <a:r>
              <a:rPr lang="es-MX" sz="1600" b="1" i="1" dirty="0">
                <a:latin typeface="Montserrat" panose="00000500000000000000" pitchFamily="2" charset="0"/>
              </a:rPr>
              <a:t>reproducibles</a:t>
            </a:r>
            <a:r>
              <a:rPr lang="es-MX" sz="1600" b="1" dirty="0">
                <a:latin typeface="Montserrat" panose="00000500000000000000" pitchFamily="2" charset="0"/>
              </a:rPr>
              <a:t>.</a:t>
            </a:r>
            <a:br>
              <a:rPr lang="es-MX" sz="1600" dirty="0">
                <a:latin typeface="Montserrat" panose="00000500000000000000" pitchFamily="2" charset="0"/>
              </a:rPr>
            </a:br>
            <a:r>
              <a:rPr lang="es-MX" sz="1600" dirty="0">
                <a:latin typeface="Montserrat" panose="00000500000000000000" pitchFamily="2" charset="0"/>
              </a:rPr>
              <a:t>El diseño experimental, fundamentado en la estadística, es crucial para obtener resultados que sean robustos, eficientes y reproducibles en el contexto del aprendizaje automático.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ABB821-A88D-471E-CD0E-81A0B5C7A4FC}"/>
              </a:ext>
            </a:extLst>
          </p:cNvPr>
          <p:cNvSpPr txBox="1"/>
          <p:nvPr/>
        </p:nvSpPr>
        <p:spPr>
          <a:xfrm>
            <a:off x="2230066" y="4491070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>
                <a:solidFill>
                  <a:schemeClr val="accent6">
                    <a:lumMod val="50000"/>
                  </a:schemeClr>
                </a:solidFill>
              </a:rPr>
              <a:t>datos → modelo → decisión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2CD4E444-9B9E-CF4F-75B0-ECA42EF38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>
            <a:extLst>
              <a:ext uri="{FF2B5EF4-FFF2-40B4-BE49-F238E27FC236}">
                <a16:creationId xmlns:a16="http://schemas.microsoft.com/office/drawing/2014/main" id="{6FC18367-08C3-BD65-07DE-99C05225C20A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F8755B6-8FB9-4659-3AC8-B8AC8821D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63" y="1350716"/>
            <a:ext cx="8226129" cy="52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0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55B52043-0ABA-AD92-CD3E-4D928156D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>
            <a:extLst>
              <a:ext uri="{FF2B5EF4-FFF2-40B4-BE49-F238E27FC236}">
                <a16:creationId xmlns:a16="http://schemas.microsoft.com/office/drawing/2014/main" id="{ACA2C080-FF47-BA6D-A40A-6635F616696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AB10AD3-6081-E9B5-7E0D-3E2818409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634" y="1732425"/>
            <a:ext cx="1113683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Objetivo Principal</a:t>
            </a:r>
            <a:b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La estadística se enfoca en la inferencia de datos existentes, como estimar parámetros y validar hipótesis. El aprendizaje automático, en cambio, se enfoca en la capacidad de hacer predicciones sobre datos futuros a partir de ejemplos previos.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Modelo</a:t>
            </a:r>
            <a:b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Los modelos estadísticos son explícitos y se definen matemáticamente, mientras que el aprendizaje automático tiende a usar modelos implícitos, como las redes neuronales, que no tienen una fórmula cerrada, sino que aprenden de los datos.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Datos</a:t>
            </a:r>
            <a:b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La estadística tradicional funciona bien con </a:t>
            </a:r>
            <a:r>
              <a:rPr kumimoji="0" lang="es-MX" altLang="es-MX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datasets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pequeños y estructurados, donde se hacen supuestos sobre la distribución de los datos. En cambio, el aprendizaje automático es capaz de manejar grandes volúmenes de datos, tanto estructurados como no estructurados (como texto o imágenes).</a:t>
            </a:r>
          </a:p>
        </p:txBody>
      </p:sp>
    </p:spTree>
    <p:extLst>
      <p:ext uri="{BB962C8B-B14F-4D97-AF65-F5344CB8AC3E}">
        <p14:creationId xmlns:p14="http://schemas.microsoft.com/office/powerpoint/2010/main" val="84080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>
          <a:extLst>
            <a:ext uri="{FF2B5EF4-FFF2-40B4-BE49-F238E27FC236}">
              <a16:creationId xmlns:a16="http://schemas.microsoft.com/office/drawing/2014/main" id="{762C5163-E35B-15CE-028D-DF7C714C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>
            <a:extLst>
              <a:ext uri="{FF2B5EF4-FFF2-40B4-BE49-F238E27FC236}">
                <a16:creationId xmlns:a16="http://schemas.microsoft.com/office/drawing/2014/main" id="{A67BE509-19FB-0AEA-B664-52B131BE5E8C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26634" y="326026"/>
            <a:ext cx="4892347" cy="11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7072435-4C96-B307-15AC-61AC64DF7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634" y="1547041"/>
            <a:ext cx="1079636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Evaluación</a:t>
            </a:r>
            <a:b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La estadística usa herramientas como la prueba de hipótesis y los intervalos de confianza para evaluar modelos. El aprendizaje automático evalúa modelos utilizando métricas de rendimiento como el MSE, precisión, y la curva ROC.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Flexibilidad</a:t>
            </a:r>
            <a:b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Los modelos estadísticos son más rígidos y requieren suposiciones específicas (ej. normalidad en la distribución de los datos), mientras que los modelos de aprendizaje automático son mucho más flexibles y pueden capturar patrones complejos en los datos.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Interpretabilidad</a:t>
            </a:r>
            <a:b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</a:b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Los modelos estadísticos suelen ser más interpretables (por ejemplo, los coeficientes en una regresión lineal), mientras que los modelos de aprendizaje automático, especialmente las redes neuronales, a menudo son más difíciles de interpretar debido a su complejidad.</a:t>
            </a:r>
          </a:p>
        </p:txBody>
      </p:sp>
    </p:spTree>
    <p:extLst>
      <p:ext uri="{BB962C8B-B14F-4D97-AF65-F5344CB8AC3E}">
        <p14:creationId xmlns:p14="http://schemas.microsoft.com/office/powerpoint/2010/main" val="20376243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971</Words>
  <Application>Microsoft Office PowerPoint</Application>
  <PresentationFormat>Panorámica</PresentationFormat>
  <Paragraphs>92</Paragraphs>
  <Slides>28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Montserrat SemiBold</vt:lpstr>
      <vt:lpstr>Montserrat</vt:lpstr>
      <vt:lpstr>Noto Sans</vt:lpstr>
      <vt:lpstr>Geomanist Bold</vt:lpstr>
      <vt:lpstr>Arial</vt:lpstr>
      <vt:lpstr>Calibri</vt:lpstr>
      <vt:lpstr>Aptos</vt:lpstr>
      <vt:lpstr>Courier New</vt:lpstr>
      <vt:lpstr>Tema de Office</vt:lpstr>
      <vt:lpstr>Presentación de PowerPoint</vt:lpstr>
      <vt:lpstr>Presentación de PowerPoint</vt:lpstr>
      <vt:lpstr>Redes Neuronales</vt:lpstr>
      <vt:lpstr>Bases Teoricas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Tipos de aprendizaje: supervisado, no supervisado y por refuerzo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Ximena Pérez Viveros</dc:creator>
  <cp:lastModifiedBy>Gabriela Berenice Diaz Cortes</cp:lastModifiedBy>
  <cp:revision>3</cp:revision>
  <dcterms:created xsi:type="dcterms:W3CDTF">2024-12-28T21:44:20Z</dcterms:created>
  <dcterms:modified xsi:type="dcterms:W3CDTF">2025-05-15T18:25:17Z</dcterms:modified>
</cp:coreProperties>
</file>